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89" r:id="rId7"/>
    <p:sldId id="290" r:id="rId8"/>
    <p:sldId id="291" r:id="rId9"/>
    <p:sldId id="292" r:id="rId10"/>
    <p:sldId id="293" r:id="rId11"/>
    <p:sldId id="294" r:id="rId12"/>
    <p:sldId id="28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3"/>
    <p:restoredTop sz="96208"/>
  </p:normalViewPr>
  <p:slideViewPr>
    <p:cSldViewPr snapToGrid="0">
      <p:cViewPr varScale="1">
        <p:scale>
          <a:sx n="116" d="100"/>
          <a:sy n="116" d="100"/>
        </p:scale>
        <p:origin x="200"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78000"/>
                <a:lumOff val="22000"/>
                <a:alpha val="74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F0733F-D24B-77B2-03A1-E61DE1B5FCB9}"/>
              </a:ext>
            </a:extLst>
          </p:cNvPr>
          <p:cNvSpPr>
            <a:spLocks noGrp="1"/>
          </p:cNvSpPr>
          <p:nvPr>
            <p:ph type="subTitle" idx="1"/>
          </p:nvPr>
        </p:nvSpPr>
        <p:spPr>
          <a:xfrm>
            <a:off x="4252511" y="4856128"/>
            <a:ext cx="4428780" cy="1499851"/>
          </a:xfrm>
        </p:spPr>
        <p:txBody>
          <a:bodyPr>
            <a:normAutofit fontScale="62500" lnSpcReduction="20000"/>
          </a:bodyPr>
          <a:lstStyle/>
          <a:p>
            <a:pPr marL="0" marR="0">
              <a:spcBef>
                <a:spcPts val="0"/>
              </a:spcBef>
              <a:spcAft>
                <a:spcPts val="0"/>
              </a:spcAft>
            </a:pPr>
            <a:r>
              <a:rPr lang="en-US" sz="4300" dirty="0">
                <a:solidFill>
                  <a:srgbClr val="0070C0"/>
                </a:solidFill>
                <a:latin typeface="+mj-lt"/>
                <a:ea typeface="+mj-ea"/>
                <a:cs typeface="+mj-cs"/>
              </a:rPr>
              <a:t>Salma   : 016764644</a:t>
            </a:r>
          </a:p>
          <a:p>
            <a:pPr marL="0" marR="0">
              <a:spcBef>
                <a:spcPts val="0"/>
              </a:spcBef>
              <a:spcAft>
                <a:spcPts val="0"/>
              </a:spcAft>
            </a:pPr>
            <a:r>
              <a:rPr lang="en-US" sz="4300" dirty="0">
                <a:solidFill>
                  <a:srgbClr val="0070C0"/>
                </a:solidFill>
                <a:latin typeface="+mj-lt"/>
                <a:ea typeface="+mj-ea"/>
                <a:cs typeface="+mj-cs"/>
              </a:rPr>
              <a:t>Anusha : 016785639</a:t>
            </a:r>
          </a:p>
          <a:p>
            <a:pPr marL="0" marR="0">
              <a:spcBef>
                <a:spcPts val="0"/>
              </a:spcBef>
              <a:spcAft>
                <a:spcPts val="0"/>
              </a:spcAft>
            </a:pPr>
            <a:r>
              <a:rPr lang="en-US" sz="4300" dirty="0">
                <a:solidFill>
                  <a:srgbClr val="0070C0"/>
                </a:solidFill>
                <a:latin typeface="+mj-lt"/>
                <a:ea typeface="+mj-ea"/>
                <a:cs typeface="+mj-cs"/>
              </a:rPr>
              <a:t>Monica : 016764358</a:t>
            </a:r>
          </a:p>
          <a:p>
            <a:pPr marL="0" marR="0">
              <a:spcBef>
                <a:spcPts val="0"/>
              </a:spcBef>
              <a:spcAft>
                <a:spcPts val="0"/>
              </a:spcAft>
            </a:pPr>
            <a:r>
              <a:rPr lang="en-US" sz="4300" dirty="0">
                <a:solidFill>
                  <a:srgbClr val="0070C0"/>
                </a:solidFill>
                <a:latin typeface="+mj-lt"/>
                <a:ea typeface="+mj-ea"/>
                <a:cs typeface="+mj-cs"/>
              </a:rPr>
              <a:t>Shreya   : 016707236</a:t>
            </a:r>
          </a:p>
          <a:p>
            <a:endParaRPr lang="en-US" sz="2000" b="1" dirty="0">
              <a:solidFill>
                <a:srgbClr val="0070C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8828AF4A-2A6F-F93C-44FC-F97C6D0C43C7}"/>
              </a:ext>
            </a:extLst>
          </p:cNvPr>
          <p:cNvSpPr>
            <a:spLocks noGrp="1"/>
          </p:cNvSpPr>
          <p:nvPr>
            <p:ph type="ctrTitle"/>
          </p:nvPr>
        </p:nvSpPr>
        <p:spPr>
          <a:xfrm>
            <a:off x="2144616" y="2518913"/>
            <a:ext cx="9000781" cy="1699851"/>
          </a:xfrm>
        </p:spPr>
        <p:txBody>
          <a:bodyPr>
            <a:normAutofit fontScale="90000"/>
          </a:bodyPr>
          <a:lstStyle/>
          <a:p>
            <a:br>
              <a:rPr lang="en-US" sz="4800" dirty="0">
                <a:solidFill>
                  <a:srgbClr val="0070C0"/>
                </a:solidFill>
              </a:rPr>
            </a:br>
            <a:br>
              <a:rPr lang="en-US" sz="4800" dirty="0">
                <a:solidFill>
                  <a:srgbClr val="0070C0"/>
                </a:solidFill>
              </a:rPr>
            </a:br>
            <a:r>
              <a:rPr lang="en-US" sz="3600" dirty="0">
                <a:solidFill>
                  <a:srgbClr val="0070C0"/>
                </a:solidFill>
              </a:rPr>
              <a:t>       </a:t>
            </a:r>
            <a:r>
              <a:rPr lang="en-US" sz="3100" dirty="0">
                <a:solidFill>
                  <a:srgbClr val="0070C0"/>
                </a:solidFill>
              </a:rPr>
              <a:t>ISE-200-Financial Methods For Engineers</a:t>
            </a:r>
            <a:br>
              <a:rPr lang="en-US" sz="3600" dirty="0">
                <a:solidFill>
                  <a:srgbClr val="0070C0"/>
                </a:solidFill>
              </a:rPr>
            </a:br>
            <a:r>
              <a:rPr lang="en-US" sz="3600" b="1" dirty="0">
                <a:solidFill>
                  <a:srgbClr val="0070C0"/>
                </a:solidFill>
              </a:rPr>
              <a:t>Evaluating Residential Investment Strategies</a:t>
            </a:r>
          </a:p>
        </p:txBody>
      </p:sp>
      <p:sp>
        <p:nvSpPr>
          <p:cNvPr id="2" name="AutoShape 2">
            <a:extLst>
              <a:ext uri="{FF2B5EF4-FFF2-40B4-BE49-F238E27FC236}">
                <a16:creationId xmlns:a16="http://schemas.microsoft.com/office/drawing/2014/main" id="{916B4F03-8692-E11F-2E58-22CDFA2924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image5.png">
            <a:extLst>
              <a:ext uri="{FF2B5EF4-FFF2-40B4-BE49-F238E27FC236}">
                <a16:creationId xmlns:a16="http://schemas.microsoft.com/office/drawing/2014/main" id="{FD2D9D74-2698-FDCE-3438-149C491894E7}"/>
              </a:ext>
            </a:extLst>
          </p:cNvPr>
          <p:cNvPicPr/>
          <p:nvPr/>
        </p:nvPicPr>
        <p:blipFill>
          <a:blip r:embed="rId2"/>
          <a:srcRect/>
          <a:stretch>
            <a:fillRect/>
          </a:stretch>
        </p:blipFill>
        <p:spPr>
          <a:xfrm>
            <a:off x="3930585" y="250411"/>
            <a:ext cx="3494784" cy="1666523"/>
          </a:xfrm>
          <a:prstGeom prst="rect">
            <a:avLst/>
          </a:prstGeom>
          <a:ln/>
        </p:spPr>
      </p:pic>
      <p:pic>
        <p:nvPicPr>
          <p:cNvPr id="5" name="Picture 4">
            <a:extLst>
              <a:ext uri="{FF2B5EF4-FFF2-40B4-BE49-F238E27FC236}">
                <a16:creationId xmlns:a16="http://schemas.microsoft.com/office/drawing/2014/main" id="{9A622A98-DAA8-6BCC-4B5D-32F178EB3A3A}"/>
              </a:ext>
            </a:extLst>
          </p:cNvPr>
          <p:cNvPicPr>
            <a:picLocks noChangeAspect="1"/>
          </p:cNvPicPr>
          <p:nvPr/>
        </p:nvPicPr>
        <p:blipFill>
          <a:blip r:embed="rId3"/>
          <a:stretch>
            <a:fillRect/>
          </a:stretch>
        </p:blipFill>
        <p:spPr>
          <a:xfrm>
            <a:off x="8191960" y="250411"/>
            <a:ext cx="4113663" cy="2756154"/>
          </a:xfrm>
          <a:prstGeom prst="rect">
            <a:avLst/>
          </a:prstGeom>
        </p:spPr>
      </p:pic>
    </p:spTree>
    <p:extLst>
      <p:ext uri="{BB962C8B-B14F-4D97-AF65-F5344CB8AC3E}">
        <p14:creationId xmlns:p14="http://schemas.microsoft.com/office/powerpoint/2010/main" val="115518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916848" y="1357888"/>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916848" y="2086405"/>
            <a:ext cx="6251596" cy="3535461"/>
          </a:xfrm>
        </p:spPr>
        <p:txBody>
          <a:bodyPr>
            <a:noAutofit/>
          </a:bodyPr>
          <a:lstStyle/>
          <a:p>
            <a:pPr algn="just"/>
            <a:r>
              <a:rPr lang="en-US" sz="2400" dirty="0">
                <a:latin typeface="Times New Roman" panose="02020603050405020304" pitchFamily="18" charset="0"/>
                <a:cs typeface="Times New Roman" panose="02020603050405020304" pitchFamily="18" charset="0"/>
              </a:rPr>
              <a:t>Valuable insights into the economic dynamics of acquiring one-bedroom apartments in San Jose and Sunnyvale are provided. Stakeholders gain clarity on viable pathways to property ownership through meticulous analysis. Crucial considerations include maintenance fees, salvage value, and market volatility, empowering individuals and investors to navigate real estate markets confidently for successful acquisitions.</a:t>
            </a:r>
          </a:p>
        </p:txBody>
      </p:sp>
      <p:pic>
        <p:nvPicPr>
          <p:cNvPr id="4" name="Picture 3">
            <a:extLst>
              <a:ext uri="{FF2B5EF4-FFF2-40B4-BE49-F238E27FC236}">
                <a16:creationId xmlns:a16="http://schemas.microsoft.com/office/drawing/2014/main" id="{FE62D6BC-384C-F2DE-F47D-1952065156F2}"/>
              </a:ext>
            </a:extLst>
          </p:cNvPr>
          <p:cNvPicPr>
            <a:picLocks noChangeAspect="1"/>
          </p:cNvPicPr>
          <p:nvPr/>
        </p:nvPicPr>
        <p:blipFill>
          <a:blip r:embed="rId2"/>
          <a:stretch>
            <a:fillRect/>
          </a:stretch>
        </p:blipFill>
        <p:spPr>
          <a:xfrm>
            <a:off x="7406560" y="0"/>
            <a:ext cx="4785440" cy="3413707"/>
          </a:xfrm>
          <a:prstGeom prst="rect">
            <a:avLst/>
          </a:prstGeom>
        </p:spPr>
      </p:pic>
    </p:spTree>
    <p:extLst>
      <p:ext uri="{BB962C8B-B14F-4D97-AF65-F5344CB8AC3E}">
        <p14:creationId xmlns:p14="http://schemas.microsoft.com/office/powerpoint/2010/main" val="3632013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1497902" y="1357887"/>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916848" y="2086405"/>
            <a:ext cx="10689364" cy="4456995"/>
          </a:xfrm>
        </p:spPr>
        <p:txBody>
          <a:bodyPr>
            <a:normAutofit/>
          </a:bodyPr>
          <a:lstStyle/>
          <a:p>
            <a:pPr algn="just"/>
            <a:r>
              <a:rPr lang="en-US" b="0" i="0" dirty="0" err="1">
                <a:solidFill>
                  <a:srgbClr val="222222"/>
                </a:solidFill>
                <a:effectLst/>
                <a:highlight>
                  <a:srgbClr val="FFFFFF"/>
                </a:highlight>
                <a:latin typeface="Arial" panose="020B0604020202020204" pitchFamily="34" charset="0"/>
              </a:rPr>
              <a:t>Ignoffo</a:t>
            </a:r>
            <a:r>
              <a:rPr lang="en-US" b="0" i="0" dirty="0">
                <a:solidFill>
                  <a:srgbClr val="222222"/>
                </a:solidFill>
                <a:effectLst/>
                <a:highlight>
                  <a:srgbClr val="FFFFFF"/>
                </a:highlight>
                <a:latin typeface="Arial" panose="020B0604020202020204" pitchFamily="34" charset="0"/>
              </a:rPr>
              <a:t>, M. J. (1991). </a:t>
            </a:r>
            <a:r>
              <a:rPr lang="en-US" b="0" i="1" dirty="0">
                <a:solidFill>
                  <a:srgbClr val="222222"/>
                </a:solidFill>
                <a:effectLst/>
                <a:highlight>
                  <a:srgbClr val="FFFFFF"/>
                </a:highlight>
                <a:latin typeface="Arial" panose="020B0604020202020204" pitchFamily="34" charset="0"/>
              </a:rPr>
              <a:t>Sunnyvale: From the" city of Destiny" to the" heart of the Silicon Valley"</a:t>
            </a:r>
            <a:r>
              <a:rPr lang="en-US" b="0" i="0" dirty="0">
                <a:solidFill>
                  <a:srgbClr val="222222"/>
                </a:solidFill>
                <a:effectLst/>
                <a:highlight>
                  <a:srgbClr val="FFFFFF"/>
                </a:highlight>
                <a:latin typeface="Arial" panose="020B0604020202020204" pitchFamily="34" charset="0"/>
              </a:rPr>
              <a:t>. San Jose State University.</a:t>
            </a:r>
          </a:p>
          <a:p>
            <a:pPr algn="just"/>
            <a:r>
              <a:rPr lang="en-US" b="0" i="0" dirty="0" err="1">
                <a:solidFill>
                  <a:srgbClr val="222222"/>
                </a:solidFill>
                <a:effectLst/>
                <a:highlight>
                  <a:srgbClr val="FFFFFF"/>
                </a:highlight>
                <a:latin typeface="Arial" panose="020B0604020202020204" pitchFamily="34" charset="0"/>
              </a:rPr>
              <a:t>Baar</a:t>
            </a:r>
            <a:r>
              <a:rPr lang="en-US" b="0" i="0" dirty="0">
                <a:solidFill>
                  <a:srgbClr val="222222"/>
                </a:solidFill>
                <a:effectLst/>
                <a:highlight>
                  <a:srgbClr val="FFFFFF"/>
                </a:highlight>
                <a:latin typeface="Arial" panose="020B0604020202020204" pitchFamily="34" charset="0"/>
              </a:rPr>
              <a:t>, K., Burns, P., &amp; Flaming, D. (2016). San José ARO Study: A Study of the Apartment Rent Ordinance of the City of San José. </a:t>
            </a:r>
            <a:r>
              <a:rPr lang="en-US" b="0" i="1" dirty="0">
                <a:solidFill>
                  <a:srgbClr val="222222"/>
                </a:solidFill>
                <a:effectLst/>
                <a:highlight>
                  <a:srgbClr val="FFFFFF"/>
                </a:highlight>
                <a:latin typeface="Arial" panose="020B0604020202020204" pitchFamily="34" charset="0"/>
              </a:rPr>
              <a:t>Available at SSRN 3380034</a:t>
            </a:r>
            <a:r>
              <a:rPr lang="en-US" b="0" i="0" dirty="0">
                <a:solidFill>
                  <a:srgbClr val="222222"/>
                </a:solidFill>
                <a:effectLst/>
                <a:highlight>
                  <a:srgbClr val="FFFFFF"/>
                </a:highlight>
                <a:latin typeface="Arial" panose="020B0604020202020204" pitchFamily="34" charset="0"/>
              </a:rPr>
              <a:t>.</a:t>
            </a:r>
            <a:endParaRPr lang="en-US" dirty="0">
              <a:solidFill>
                <a:srgbClr val="222222"/>
              </a:solidFill>
              <a:highlight>
                <a:srgbClr val="FFFFFF"/>
              </a:highlight>
              <a:latin typeface="Arial" panose="020B0604020202020204" pitchFamily="34" charset="0"/>
            </a:endParaRPr>
          </a:p>
          <a:p>
            <a:pPr algn="just"/>
            <a:r>
              <a:rPr lang="en-US" b="0" i="0" dirty="0">
                <a:solidFill>
                  <a:srgbClr val="222222"/>
                </a:solidFill>
                <a:effectLst/>
                <a:highlight>
                  <a:srgbClr val="FFFFFF"/>
                </a:highlight>
                <a:latin typeface="Arial" panose="020B0604020202020204" pitchFamily="34" charset="0"/>
              </a:rPr>
              <a:t>Foss, M. (2004). </a:t>
            </a:r>
            <a:r>
              <a:rPr lang="en-US" b="0" i="1" dirty="0">
                <a:solidFill>
                  <a:srgbClr val="222222"/>
                </a:solidFill>
                <a:effectLst/>
                <a:highlight>
                  <a:srgbClr val="FFFFFF"/>
                </a:highlight>
                <a:latin typeface="Arial" panose="020B0604020202020204" pitchFamily="34" charset="0"/>
              </a:rPr>
              <a:t>Inclusionary housing requirements in California: examining the economic impact on three cases</a:t>
            </a:r>
            <a:r>
              <a:rPr lang="en-US" b="0" i="0" dirty="0">
                <a:solidFill>
                  <a:srgbClr val="222222"/>
                </a:solidFill>
                <a:effectLst/>
                <a:highlight>
                  <a:srgbClr val="FFFFFF"/>
                </a:highlight>
                <a:latin typeface="Arial" panose="020B0604020202020204" pitchFamily="34" charset="0"/>
              </a:rPr>
              <a:t> (Doctoral dissertation, Massachusetts Institute of Technology).</a:t>
            </a:r>
          </a:p>
          <a:p>
            <a:pPr algn="just"/>
            <a:r>
              <a:rPr lang="en-US" b="0" i="0" dirty="0">
                <a:solidFill>
                  <a:srgbClr val="222222"/>
                </a:solidFill>
                <a:effectLst/>
                <a:highlight>
                  <a:srgbClr val="FFFFFF"/>
                </a:highlight>
                <a:latin typeface="Arial" panose="020B0604020202020204" pitchFamily="34" charset="0"/>
              </a:rPr>
              <a:t>Meese, R., &amp; Wallace, N. (1994). Testing the present value relation for housing prices: Should I leave my house in San Francisco?. </a:t>
            </a:r>
            <a:r>
              <a:rPr lang="en-US" b="0" i="1" dirty="0">
                <a:solidFill>
                  <a:srgbClr val="222222"/>
                </a:solidFill>
                <a:effectLst/>
                <a:highlight>
                  <a:srgbClr val="FFFFFF"/>
                </a:highlight>
                <a:latin typeface="Arial" panose="020B0604020202020204" pitchFamily="34" charset="0"/>
              </a:rPr>
              <a:t>Journal of urban Economics</a:t>
            </a:r>
            <a:r>
              <a:rPr lang="en-US" b="0" i="0" dirty="0">
                <a:solidFill>
                  <a:srgbClr val="222222"/>
                </a:solidFill>
                <a:effectLst/>
                <a:highlight>
                  <a:srgbClr val="FFFFFF"/>
                </a:highlight>
                <a:latin typeface="Arial" panose="020B0604020202020204" pitchFamily="34" charset="0"/>
              </a:rPr>
              <a:t>, </a:t>
            </a:r>
            <a:r>
              <a:rPr lang="en-US" b="0" i="1" dirty="0">
                <a:solidFill>
                  <a:srgbClr val="222222"/>
                </a:solidFill>
                <a:effectLst/>
                <a:highlight>
                  <a:srgbClr val="FFFFFF"/>
                </a:highlight>
                <a:latin typeface="Arial" panose="020B0604020202020204" pitchFamily="34" charset="0"/>
              </a:rPr>
              <a:t>35</a:t>
            </a:r>
            <a:r>
              <a:rPr lang="en-US" b="0" i="0" dirty="0">
                <a:solidFill>
                  <a:srgbClr val="222222"/>
                </a:solidFill>
                <a:effectLst/>
                <a:highlight>
                  <a:srgbClr val="FFFFFF"/>
                </a:highlight>
                <a:latin typeface="Arial" panose="020B0604020202020204" pitchFamily="34" charset="0"/>
              </a:rPr>
              <a:t>(3), 245-266.</a:t>
            </a:r>
            <a:endParaRPr lang="en-US" dirty="0">
              <a:solidFill>
                <a:srgbClr val="222222"/>
              </a:solidFill>
              <a:highlight>
                <a:srgbClr val="FFFFFF"/>
              </a:highlight>
              <a:latin typeface="Arial" panose="020B0604020202020204" pitchFamily="34" charset="0"/>
            </a:endParaRPr>
          </a:p>
          <a:p>
            <a:pPr algn="just"/>
            <a:r>
              <a:rPr lang="en-US" b="0" i="0" dirty="0" err="1">
                <a:solidFill>
                  <a:srgbClr val="222222"/>
                </a:solidFill>
                <a:effectLst/>
                <a:highlight>
                  <a:srgbClr val="FFFFFF"/>
                </a:highlight>
                <a:latin typeface="Arial" panose="020B0604020202020204" pitchFamily="34" charset="0"/>
              </a:rPr>
              <a:t>Shami</a:t>
            </a:r>
            <a:r>
              <a:rPr lang="en-US" b="0" i="0" dirty="0">
                <a:solidFill>
                  <a:srgbClr val="222222"/>
                </a:solidFill>
                <a:effectLst/>
                <a:highlight>
                  <a:srgbClr val="FFFFFF"/>
                </a:highlight>
                <a:latin typeface="Arial" panose="020B0604020202020204" pitchFamily="34" charset="0"/>
              </a:rPr>
              <a:t>, M. (2006). A comprehensive review of building deconstruction and salvage: deconstruction benefits and hurdles. </a:t>
            </a:r>
            <a:r>
              <a:rPr lang="en-US" b="0" i="1" dirty="0">
                <a:solidFill>
                  <a:srgbClr val="222222"/>
                </a:solidFill>
                <a:effectLst/>
                <a:highlight>
                  <a:srgbClr val="FFFFFF"/>
                </a:highlight>
                <a:latin typeface="Arial" panose="020B0604020202020204" pitchFamily="34" charset="0"/>
              </a:rPr>
              <a:t>International journal of environmental technology and management</a:t>
            </a:r>
            <a:r>
              <a:rPr lang="en-US" b="0" i="0" dirty="0">
                <a:solidFill>
                  <a:srgbClr val="222222"/>
                </a:solidFill>
                <a:effectLst/>
                <a:highlight>
                  <a:srgbClr val="FFFFFF"/>
                </a:highlight>
                <a:latin typeface="Arial" panose="020B0604020202020204" pitchFamily="34" charset="0"/>
              </a:rPr>
              <a:t>, </a:t>
            </a:r>
            <a:r>
              <a:rPr lang="en-US" b="0" i="1" dirty="0">
                <a:solidFill>
                  <a:srgbClr val="222222"/>
                </a:solidFill>
                <a:effectLst/>
                <a:highlight>
                  <a:srgbClr val="FFFFFF"/>
                </a:highlight>
                <a:latin typeface="Arial" panose="020B0604020202020204" pitchFamily="34" charset="0"/>
              </a:rPr>
              <a:t>6</a:t>
            </a:r>
            <a:r>
              <a:rPr lang="en-US" b="0" i="0" dirty="0">
                <a:solidFill>
                  <a:srgbClr val="222222"/>
                </a:solidFill>
                <a:effectLst/>
                <a:highlight>
                  <a:srgbClr val="FFFFFF"/>
                </a:highlight>
                <a:latin typeface="Arial" panose="020B0604020202020204" pitchFamily="34" charset="0"/>
              </a:rPr>
              <a:t>(3-4), 236-291.</a:t>
            </a:r>
          </a:p>
          <a:p>
            <a:pPr algn="just"/>
            <a:r>
              <a:rPr lang="en-US" b="0" i="0" dirty="0">
                <a:solidFill>
                  <a:srgbClr val="222222"/>
                </a:solidFill>
                <a:effectLst/>
                <a:highlight>
                  <a:srgbClr val="FFFFFF"/>
                </a:highlight>
                <a:latin typeface="Arial" panose="020B0604020202020204" pitchFamily="34" charset="0"/>
              </a:rPr>
              <a:t>Mathur, S., &amp; Parker, A. (2007). Housing Silicon Valley: A 20 Year Plan to End the Affordable Housing Crisis.</a:t>
            </a:r>
            <a:endParaRPr lang="en-US" dirty="0"/>
          </a:p>
        </p:txBody>
      </p:sp>
    </p:spTree>
    <p:extLst>
      <p:ext uri="{BB962C8B-B14F-4D97-AF65-F5344CB8AC3E}">
        <p14:creationId xmlns:p14="http://schemas.microsoft.com/office/powerpoint/2010/main" val="76062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0F43B-F92C-1A08-1445-0D2FD1C9D1B5}"/>
              </a:ext>
            </a:extLst>
          </p:cNvPr>
          <p:cNvPicPr>
            <a:picLocks noChangeAspect="1"/>
          </p:cNvPicPr>
          <p:nvPr/>
        </p:nvPicPr>
        <p:blipFill>
          <a:blip r:embed="rId2"/>
          <a:stretch>
            <a:fillRect/>
          </a:stretch>
        </p:blipFill>
        <p:spPr>
          <a:xfrm>
            <a:off x="1735666" y="-1"/>
            <a:ext cx="5184424" cy="3888319"/>
          </a:xfrm>
          <a:prstGeom prst="rect">
            <a:avLst/>
          </a:prstGeom>
        </p:spPr>
      </p:pic>
      <p:pic>
        <p:nvPicPr>
          <p:cNvPr id="4" name="Picture 3">
            <a:extLst>
              <a:ext uri="{FF2B5EF4-FFF2-40B4-BE49-F238E27FC236}">
                <a16:creationId xmlns:a16="http://schemas.microsoft.com/office/drawing/2014/main" id="{69216EEA-A11D-9429-DB3A-679CFE42F9B4}"/>
              </a:ext>
            </a:extLst>
          </p:cNvPr>
          <p:cNvPicPr>
            <a:picLocks noChangeAspect="1"/>
          </p:cNvPicPr>
          <p:nvPr/>
        </p:nvPicPr>
        <p:blipFill>
          <a:blip r:embed="rId3"/>
          <a:stretch>
            <a:fillRect/>
          </a:stretch>
        </p:blipFill>
        <p:spPr>
          <a:xfrm>
            <a:off x="7007575" y="3027032"/>
            <a:ext cx="5184425" cy="3830968"/>
          </a:xfrm>
          <a:prstGeom prst="rect">
            <a:avLst/>
          </a:prstGeom>
        </p:spPr>
      </p:pic>
    </p:spTree>
    <p:extLst>
      <p:ext uri="{BB962C8B-B14F-4D97-AF65-F5344CB8AC3E}">
        <p14:creationId xmlns:p14="http://schemas.microsoft.com/office/powerpoint/2010/main" val="313708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9644-00AC-64D8-A32F-4B811000CA70}"/>
              </a:ext>
            </a:extLst>
          </p:cNvPr>
          <p:cNvSpPr>
            <a:spLocks noGrp="1"/>
          </p:cNvSpPr>
          <p:nvPr>
            <p:ph type="title"/>
          </p:nvPr>
        </p:nvSpPr>
        <p:spPr>
          <a:xfrm>
            <a:off x="2589212" y="306333"/>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AD4E903-C12F-FDEF-A72D-9431965C1F5F}"/>
              </a:ext>
            </a:extLst>
          </p:cNvPr>
          <p:cNvSpPr>
            <a:spLocks noGrp="1"/>
          </p:cNvSpPr>
          <p:nvPr>
            <p:ph idx="1"/>
          </p:nvPr>
        </p:nvSpPr>
        <p:spPr>
          <a:xfrm>
            <a:off x="2589212" y="1357313"/>
            <a:ext cx="8915400" cy="4553909"/>
          </a:xfrm>
        </p:spPr>
        <p:txBody>
          <a:bodyPr>
            <a:normAutofit fontScale="92500" lnSpcReduction="10000"/>
          </a:bodyPr>
          <a:lstStyle/>
          <a:p>
            <a:pPr>
              <a:buFont typeface="Wingdings" pitchFamily="2" charset="2"/>
              <a:buChar char="v"/>
            </a:pPr>
            <a:r>
              <a:rPr lang="en-US" sz="2800" dirty="0">
                <a:latin typeface="Times New Roman" panose="02020603050405020304" pitchFamily="18" charset="0"/>
                <a:cs typeface="Times New Roman" panose="02020603050405020304" pitchFamily="18" charset="0"/>
              </a:rPr>
              <a:t>Introduction </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Problem Identification</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Challenges</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Methods</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Results</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Analysis</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Discussion</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Conclusion</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Reference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80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81EA-8F92-FC0C-DDBF-DC60969BFDB6}"/>
              </a:ext>
            </a:extLst>
          </p:cNvPr>
          <p:cNvSpPr>
            <a:spLocks noGrp="1"/>
          </p:cNvSpPr>
          <p:nvPr>
            <p:ph type="title"/>
          </p:nvPr>
        </p:nvSpPr>
        <p:spPr>
          <a:xfrm>
            <a:off x="1949988" y="524097"/>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531F61F-B125-014D-9016-3A9AB4270E6B}"/>
              </a:ext>
            </a:extLst>
          </p:cNvPr>
          <p:cNvSpPr>
            <a:spLocks noGrp="1"/>
          </p:cNvSpPr>
          <p:nvPr>
            <p:ph idx="1"/>
          </p:nvPr>
        </p:nvSpPr>
        <p:spPr>
          <a:xfrm>
            <a:off x="2357438" y="1557338"/>
            <a:ext cx="9147174" cy="4353884"/>
          </a:xfrm>
        </p:spPr>
        <p:txBody>
          <a:bodyPr>
            <a:normAutofit fontScale="92500"/>
          </a:bodyPr>
          <a:lstStyle/>
          <a:p>
            <a:pPr marR="0" lvl="0" algn="just">
              <a:buFont typeface="Wingdings" pitchFamily="2" charset="2"/>
              <a:buChar char="Ø"/>
            </a:pPr>
            <a:r>
              <a:rPr lang="en-US" sz="2900" dirty="0">
                <a:latin typeface="Times New Roman" panose="02020603050405020304" pitchFamily="18" charset="0"/>
                <a:cs typeface="Times New Roman" panose="02020603050405020304" pitchFamily="18" charset="0"/>
              </a:rPr>
              <a:t>In San Jose and Sunnyvale's competitive real estate markets, informed decisions on property acquisition are vital.</a:t>
            </a:r>
          </a:p>
          <a:p>
            <a:pPr marR="0" lvl="0" algn="just">
              <a:buFont typeface="Wingdings" pitchFamily="2" charset="2"/>
              <a:buChar char="Ø"/>
            </a:pPr>
            <a:r>
              <a:rPr lang="en-US" sz="2800" dirty="0">
                <a:latin typeface="Times New Roman" panose="02020603050405020304" pitchFamily="18" charset="0"/>
                <a:cs typeface="Times New Roman" panose="02020603050405020304" pitchFamily="18" charset="0"/>
              </a:rPr>
              <a:t>A comprehensive overview examines four acquisition methods for 1 BHK flats, encompassing full payment and leasing.</a:t>
            </a:r>
          </a:p>
          <a:p>
            <a:pPr marR="0" lvl="0" algn="just">
              <a:buFont typeface="Wingdings" pitchFamily="2" charset="2"/>
              <a:buChar char="Ø"/>
            </a:pPr>
            <a:r>
              <a:rPr lang="en-US" sz="2800" dirty="0">
                <a:latin typeface="Times New Roman" panose="02020603050405020304" pitchFamily="18" charset="0"/>
                <a:cs typeface="Times New Roman" panose="02020603050405020304" pitchFamily="18" charset="0"/>
              </a:rPr>
              <a:t>By analyzing key financial metrics such as NPV and EUAW, stakeholders gain valuable insights into navigating these high-demand Silicon Valley cities effectively.</a:t>
            </a:r>
          </a:p>
          <a:p>
            <a:pPr marR="0" lvl="0" algn="just">
              <a:buFont typeface="Wingdings" pitchFamily="2" charset="2"/>
              <a:buChar char="Ø"/>
            </a:pPr>
            <a:r>
              <a:rPr lang="en-US" sz="2800" dirty="0">
                <a:latin typeface="Times New Roman" panose="02020603050405020304" pitchFamily="18" charset="0"/>
                <a:cs typeface="Times New Roman" panose="02020603050405020304" pitchFamily="18" charset="0"/>
              </a:rPr>
              <a:t>Ultimately, informed decision-making benefits both investors and potential residents.</a:t>
            </a:r>
          </a:p>
          <a:p>
            <a:pPr>
              <a:buFont typeface="Wingdings" pitchFamily="2" charset="2"/>
              <a:buChar char="Ø"/>
            </a:pPr>
            <a:endParaRPr lang="en-US" dirty="0"/>
          </a:p>
        </p:txBody>
      </p:sp>
      <p:pic>
        <p:nvPicPr>
          <p:cNvPr id="4" name="Picture 3">
            <a:extLst>
              <a:ext uri="{FF2B5EF4-FFF2-40B4-BE49-F238E27FC236}">
                <a16:creationId xmlns:a16="http://schemas.microsoft.com/office/drawing/2014/main" id="{0D6646C4-689D-0B89-541B-6D1CBFB993CE}"/>
              </a:ext>
            </a:extLst>
          </p:cNvPr>
          <p:cNvPicPr>
            <a:picLocks noChangeAspect="1"/>
          </p:cNvPicPr>
          <p:nvPr/>
        </p:nvPicPr>
        <p:blipFill>
          <a:blip r:embed="rId2"/>
          <a:stretch>
            <a:fillRect/>
          </a:stretch>
        </p:blipFill>
        <p:spPr>
          <a:xfrm>
            <a:off x="42307" y="4781320"/>
            <a:ext cx="2414453" cy="2053103"/>
          </a:xfrm>
          <a:prstGeom prst="rect">
            <a:avLst/>
          </a:prstGeom>
        </p:spPr>
      </p:pic>
    </p:spTree>
    <p:extLst>
      <p:ext uri="{BB962C8B-B14F-4D97-AF65-F5344CB8AC3E}">
        <p14:creationId xmlns:p14="http://schemas.microsoft.com/office/powerpoint/2010/main" val="329182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E2AA-F060-302D-399B-B80E569042BF}"/>
              </a:ext>
            </a:extLst>
          </p:cNvPr>
          <p:cNvSpPr>
            <a:spLocks noGrp="1"/>
          </p:cNvSpPr>
          <p:nvPr>
            <p:ph type="title"/>
          </p:nvPr>
        </p:nvSpPr>
        <p:spPr>
          <a:xfrm>
            <a:off x="-1130381" y="1565682"/>
            <a:ext cx="8911687" cy="1280890"/>
          </a:xfrm>
        </p:spPr>
        <p:txBody>
          <a:bodyPr>
            <a:normAutofit/>
          </a:bodyPr>
          <a:lstStyle/>
          <a:p>
            <a:pPr algn="ctr"/>
            <a:r>
              <a:rPr lang="en-US" u="sng" dirty="0">
                <a:solidFill>
                  <a:srgbClr val="0070C0"/>
                </a:solidFill>
                <a:latin typeface="Times New Roman" panose="02020603050405020304" pitchFamily="18" charset="0"/>
                <a:cs typeface="Times New Roman" panose="02020603050405020304" pitchFamily="18" charset="0"/>
              </a:rPr>
              <a:t>Problem Identification</a:t>
            </a:r>
            <a:br>
              <a:rPr lang="en-US" u="sng" dirty="0">
                <a:solidFill>
                  <a:srgbClr val="0070C0"/>
                </a:solidFill>
                <a:latin typeface="Times New Roman" panose="02020603050405020304" pitchFamily="18" charset="0"/>
                <a:cs typeface="Times New Roman" panose="02020603050405020304" pitchFamily="18" charset="0"/>
              </a:rPr>
            </a:br>
            <a:endParaRPr lang="en-US" u="sng"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3BAF5C-D211-365B-D236-0164603B5F3F}"/>
              </a:ext>
            </a:extLst>
          </p:cNvPr>
          <p:cNvSpPr>
            <a:spLocks noGrp="1"/>
          </p:cNvSpPr>
          <p:nvPr>
            <p:ph idx="1"/>
          </p:nvPr>
        </p:nvSpPr>
        <p:spPr>
          <a:xfrm>
            <a:off x="1684223" y="2338330"/>
            <a:ext cx="9634093" cy="3657600"/>
          </a:xfrm>
        </p:spPr>
        <p:txBody>
          <a:bodyPr>
            <a:normAutofit fontScale="62500" lnSpcReduction="20000"/>
          </a:bodyPr>
          <a:lstStyle/>
          <a:p>
            <a:pPr algn="just">
              <a:buFont typeface="Wingdings" pitchFamily="2" charset="2"/>
              <a:buChar char="Ø"/>
            </a:pPr>
            <a:r>
              <a:rPr lang="en-US" sz="4200" dirty="0">
                <a:latin typeface="Times New Roman" panose="02020603050405020304" pitchFamily="18" charset="0"/>
                <a:cs typeface="Times New Roman" panose="02020603050405020304" pitchFamily="18" charset="0"/>
              </a:rPr>
              <a:t>In San Jose and Sunnyvale's real estate scene, individuals and stakeholders strive to determine the best approach for acquiring one-bedroom apartments. With options ranging from leasing to full upfront payment, evaluating the economic implications is crucial. Our goal is to provide clarity by examining key financial metrics like EUAW and NPV. This analysis aims to empower informed decision-making in highly competitive housing markets.</a:t>
            </a:r>
          </a:p>
          <a:p>
            <a:pPr marL="0" indent="0" algn="just">
              <a:buNone/>
            </a:pPr>
            <a:endParaRPr lang="en-US" sz="4200" dirty="0">
              <a:latin typeface="Times New Roman" panose="02020603050405020304" pitchFamily="18" charset="0"/>
              <a:cs typeface="Times New Roman" panose="02020603050405020304" pitchFamily="18" charset="0"/>
            </a:endParaRPr>
          </a:p>
          <a:p>
            <a:pPr algn="just">
              <a:buFont typeface="Wingdings" pitchFamily="2" charset="2"/>
              <a:buChar char="Ø"/>
            </a:pPr>
            <a:r>
              <a:rPr lang="en-US" sz="3700" b="1" dirty="0">
                <a:latin typeface="Times New Roman" panose="02020603050405020304" pitchFamily="18" charset="0"/>
                <a:cs typeface="Times New Roman" panose="02020603050405020304" pitchFamily="18" charset="0"/>
              </a:rPr>
              <a:t>What factors guide optimal one-bedroom apartment purchases in San Jose/Sunnyvale?</a:t>
            </a:r>
            <a:endParaRPr lang="en-US" sz="37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9B3817-1E7C-A3C0-43D7-FE3E2040B786}"/>
              </a:ext>
            </a:extLst>
          </p:cNvPr>
          <p:cNvPicPr>
            <a:picLocks noChangeAspect="1"/>
          </p:cNvPicPr>
          <p:nvPr/>
        </p:nvPicPr>
        <p:blipFill>
          <a:blip r:embed="rId2"/>
          <a:stretch>
            <a:fillRect/>
          </a:stretch>
        </p:blipFill>
        <p:spPr>
          <a:xfrm>
            <a:off x="8654991" y="-1"/>
            <a:ext cx="3537010" cy="2338331"/>
          </a:xfrm>
          <a:prstGeom prst="rect">
            <a:avLst/>
          </a:prstGeom>
        </p:spPr>
      </p:pic>
    </p:spTree>
    <p:extLst>
      <p:ext uri="{BB962C8B-B14F-4D97-AF65-F5344CB8AC3E}">
        <p14:creationId xmlns:p14="http://schemas.microsoft.com/office/powerpoint/2010/main" val="265087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p:txBody>
          <a:bodyPr/>
          <a:lstStyle/>
          <a:p>
            <a:r>
              <a:rPr lang="en-US" u="sng" dirty="0">
                <a:solidFill>
                  <a:srgbClr val="0070C0"/>
                </a:solidFill>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815248" y="1454227"/>
            <a:ext cx="10689364" cy="4456995"/>
          </a:xfrm>
        </p:spPr>
        <p:txBody>
          <a:bodyPr>
            <a:noAutofit/>
          </a:bodyPr>
          <a:lstStyle/>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Financial Complexity: </a:t>
            </a:r>
            <a:r>
              <a:rPr lang="en-US" sz="2000" dirty="0">
                <a:latin typeface="Times New Roman" panose="02020603050405020304" pitchFamily="18" charset="0"/>
                <a:cs typeface="Times New Roman" panose="02020603050405020304" pitchFamily="18" charset="0"/>
              </a:rPr>
              <a:t>Understanding and comparing payment options like full payment, bank loans, and leases requires expertise due to differing costs, cash flows, and NPVs.</a:t>
            </a:r>
          </a:p>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Maintenance Fees and Other Costs: </a:t>
            </a:r>
            <a:r>
              <a:rPr lang="en-US" sz="2000" dirty="0">
                <a:latin typeface="Times New Roman" panose="02020603050405020304" pitchFamily="18" charset="0"/>
                <a:cs typeface="Times New Roman" panose="02020603050405020304" pitchFamily="18" charset="0"/>
              </a:rPr>
              <a:t>Recurring maintenance fees significantly impact the overall cost of ownership over time, necessitating careful evaluation for decision-making.</a:t>
            </a:r>
          </a:p>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Salvage Value and Depreciation: </a:t>
            </a:r>
            <a:r>
              <a:rPr lang="en-US" sz="2000" dirty="0">
                <a:latin typeface="Times New Roman" panose="02020603050405020304" pitchFamily="18" charset="0"/>
                <a:cs typeface="Times New Roman" panose="02020603050405020304" pitchFamily="18" charset="0"/>
              </a:rPr>
              <a:t>Considering salvage value, depreciation, and property fluctuations is crucial for long-term investment and exit planning in real estate.</a:t>
            </a:r>
          </a:p>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Interest Rates and Loan Terms: </a:t>
            </a:r>
            <a:r>
              <a:rPr lang="en-US" sz="2000" dirty="0">
                <a:latin typeface="Times New Roman" panose="02020603050405020304" pitchFamily="18" charset="0"/>
                <a:cs typeface="Times New Roman" panose="02020603050405020304" pitchFamily="18" charset="0"/>
              </a:rPr>
              <a:t>Interest rates, down payments, and repayment plans impact affordability and financing costs, with changes affecting total expenses and option viability.</a:t>
            </a:r>
          </a:p>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Market Volatility and Inflation: </a:t>
            </a:r>
            <a:r>
              <a:rPr lang="en-US" sz="2000" dirty="0">
                <a:latin typeface="Times New Roman" panose="02020603050405020304" pitchFamily="18" charset="0"/>
                <a:cs typeface="Times New Roman" panose="02020603050405020304" pitchFamily="18" charset="0"/>
              </a:rPr>
              <a:t>Assumptions on inflation, appraisal rates, and depreciation introduce expense uncertainty, impacting payment option viability amid market changes.</a:t>
            </a:r>
          </a:p>
          <a:p>
            <a:pPr algn="just">
              <a:buFont typeface="Wingdings" pitchFamily="2" charset="2"/>
              <a:buChar char="Ø"/>
            </a:pPr>
            <a:r>
              <a:rPr lang="en-US" sz="2000" b="1" dirty="0">
                <a:latin typeface="Times New Roman" panose="02020603050405020304" pitchFamily="18" charset="0"/>
                <a:cs typeface="Times New Roman" panose="02020603050405020304" pitchFamily="18" charset="0"/>
              </a:rPr>
              <a:t>Comparing Lease vs. Ownership: </a:t>
            </a:r>
            <a:r>
              <a:rPr lang="en-US" sz="2000" dirty="0">
                <a:latin typeface="Times New Roman" panose="02020603050405020304" pitchFamily="18" charset="0"/>
                <a:cs typeface="Times New Roman" panose="02020603050405020304" pitchFamily="18" charset="0"/>
              </a:rPr>
              <a:t>Evaluation entails comparing lease options with ownership choices, considering factors like long-term equity building, flexibility, and financial stability.</a:t>
            </a:r>
          </a:p>
        </p:txBody>
      </p:sp>
      <p:pic>
        <p:nvPicPr>
          <p:cNvPr id="4" name="Picture 3">
            <a:extLst>
              <a:ext uri="{FF2B5EF4-FFF2-40B4-BE49-F238E27FC236}">
                <a16:creationId xmlns:a16="http://schemas.microsoft.com/office/drawing/2014/main" id="{4FED11E3-BCA4-7051-B275-2DA788BA42B4}"/>
              </a:ext>
            </a:extLst>
          </p:cNvPr>
          <p:cNvPicPr>
            <a:picLocks noChangeAspect="1"/>
          </p:cNvPicPr>
          <p:nvPr/>
        </p:nvPicPr>
        <p:blipFill>
          <a:blip r:embed="rId2"/>
          <a:stretch>
            <a:fillRect/>
          </a:stretch>
        </p:blipFill>
        <p:spPr>
          <a:xfrm>
            <a:off x="9468602" y="0"/>
            <a:ext cx="2723398" cy="1535289"/>
          </a:xfrm>
          <a:prstGeom prst="rect">
            <a:avLst/>
          </a:prstGeom>
        </p:spPr>
      </p:pic>
    </p:spTree>
    <p:extLst>
      <p:ext uri="{BB962C8B-B14F-4D97-AF65-F5344CB8AC3E}">
        <p14:creationId xmlns:p14="http://schemas.microsoft.com/office/powerpoint/2010/main" val="105177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4105637" y="539245"/>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Methods</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734844" y="1299080"/>
            <a:ext cx="11376752" cy="5471231"/>
          </a:xfrm>
        </p:spPr>
        <p:txBody>
          <a:bodyPr>
            <a:noAutofit/>
          </a:bodyPr>
          <a:lstStyle/>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Data Collection: </a:t>
            </a:r>
            <a:r>
              <a:rPr lang="en-US" sz="2400" dirty="0">
                <a:latin typeface="Times New Roman" panose="02020603050405020304" pitchFamily="18" charset="0"/>
                <a:cs typeface="Times New Roman" panose="02020603050405020304" pitchFamily="18" charset="0"/>
              </a:rPr>
              <a:t>Gathering property prices, fees, loan terms, and salvage value estimates.</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Net Present Value Calculation: </a:t>
            </a:r>
            <a:r>
              <a:rPr lang="en-US" sz="2400" dirty="0">
                <a:latin typeface="Times New Roman" panose="02020603050405020304" pitchFamily="18" charset="0"/>
                <a:cs typeface="Times New Roman" panose="02020603050405020304" pitchFamily="18" charset="0"/>
              </a:rPr>
              <a:t>Computing NPV by discounting cash flows and deducting costs.</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Depreciation and Salvage Value Calculation: </a:t>
            </a:r>
            <a:r>
              <a:rPr lang="en-US" sz="2400" dirty="0">
                <a:latin typeface="Times New Roman" panose="02020603050405020304" pitchFamily="18" charset="0"/>
                <a:cs typeface="Times New Roman" panose="02020603050405020304" pitchFamily="18" charset="0"/>
              </a:rPr>
              <a:t>Predicting property value trajectory and selling value.</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Loan Repayment Analysis: </a:t>
            </a:r>
            <a:r>
              <a:rPr lang="en-US" sz="2400" dirty="0">
                <a:latin typeface="Times New Roman" panose="02020603050405020304" pitchFamily="18" charset="0"/>
                <a:cs typeface="Times New Roman" panose="02020603050405020304" pitchFamily="18" charset="0"/>
              </a:rPr>
              <a:t>Examining loan amount, down payment, interest rate, and repayment amounts.</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Comparison of Cash Flows and Costs: </a:t>
            </a:r>
            <a:r>
              <a:rPr lang="en-US" sz="2400" dirty="0">
                <a:latin typeface="Times New Roman" panose="02020603050405020304" pitchFamily="18" charset="0"/>
                <a:cs typeface="Times New Roman" panose="02020603050405020304" pitchFamily="18" charset="0"/>
              </a:rPr>
              <a:t>Comparing inflows and outflows across payment options.</a:t>
            </a:r>
          </a:p>
          <a:p>
            <a:pPr algn="just">
              <a:buFont typeface="Wingdings" pitchFamily="2" charset="2"/>
              <a:buChar char="Ø"/>
            </a:pPr>
            <a:r>
              <a:rPr lang="en-US" sz="2400" b="1" dirty="0">
                <a:latin typeface="Times New Roman" panose="02020603050405020304" pitchFamily="18" charset="0"/>
                <a:cs typeface="Times New Roman" panose="02020603050405020304" pitchFamily="18" charset="0"/>
              </a:rPr>
              <a:t>Sensitivity Analysis and Financial Assumptions: </a:t>
            </a:r>
            <a:r>
              <a:rPr lang="en-US" sz="2400" dirty="0">
                <a:latin typeface="Times New Roman" panose="02020603050405020304" pitchFamily="18" charset="0"/>
                <a:cs typeface="Times New Roman" panose="02020603050405020304" pitchFamily="18" charset="0"/>
              </a:rPr>
              <a:t>Assessing financial assumptions through sensitivity analysis.</a:t>
            </a:r>
          </a:p>
        </p:txBody>
      </p:sp>
      <p:pic>
        <p:nvPicPr>
          <p:cNvPr id="4" name="Picture 3">
            <a:extLst>
              <a:ext uri="{FF2B5EF4-FFF2-40B4-BE49-F238E27FC236}">
                <a16:creationId xmlns:a16="http://schemas.microsoft.com/office/drawing/2014/main" id="{ADEEE71E-AB15-77AA-47C0-AFE6879C8CC2}"/>
              </a:ext>
            </a:extLst>
          </p:cNvPr>
          <p:cNvPicPr>
            <a:picLocks noChangeAspect="1"/>
          </p:cNvPicPr>
          <p:nvPr/>
        </p:nvPicPr>
        <p:blipFill>
          <a:blip r:embed="rId2"/>
          <a:stretch>
            <a:fillRect/>
          </a:stretch>
        </p:blipFill>
        <p:spPr>
          <a:xfrm>
            <a:off x="9482667" y="0"/>
            <a:ext cx="2709333" cy="1374122"/>
          </a:xfrm>
          <a:prstGeom prst="rect">
            <a:avLst/>
          </a:prstGeom>
        </p:spPr>
      </p:pic>
    </p:spTree>
    <p:extLst>
      <p:ext uri="{BB962C8B-B14F-4D97-AF65-F5344CB8AC3E}">
        <p14:creationId xmlns:p14="http://schemas.microsoft.com/office/powerpoint/2010/main" val="1924294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4399148" y="612821"/>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815248" y="1454227"/>
            <a:ext cx="10689364" cy="4456995"/>
          </a:xfrm>
        </p:spPr>
        <p:txBody>
          <a:bodyPr>
            <a:normAutofit/>
          </a:bodyPr>
          <a:lstStyle/>
          <a:p>
            <a:pPr algn="just"/>
            <a:r>
              <a:rPr lang="en-US" sz="2400" b="1" dirty="0">
                <a:latin typeface="Times New Roman" panose="02020603050405020304" pitchFamily="18" charset="0"/>
                <a:cs typeface="Times New Roman" panose="02020603050405020304" pitchFamily="18" charset="0"/>
              </a:rPr>
              <a:t>Higher Salvage Value: </a:t>
            </a:r>
            <a:r>
              <a:rPr lang="en-US" sz="2400" dirty="0">
                <a:latin typeface="Times New Roman" panose="02020603050405020304" pitchFamily="18" charset="0"/>
                <a:cs typeface="Times New Roman" panose="02020603050405020304" pitchFamily="18" charset="0"/>
              </a:rPr>
              <a:t>Sunnyvale offers a higher salvage value, enhancing long-term asset retention.</a:t>
            </a:r>
          </a:p>
          <a:p>
            <a:pPr algn="just"/>
            <a:r>
              <a:rPr lang="en-US" sz="2400" b="1" dirty="0">
                <a:latin typeface="Times New Roman" panose="02020603050405020304" pitchFamily="18" charset="0"/>
                <a:cs typeface="Times New Roman" panose="02020603050405020304" pitchFamily="18" charset="0"/>
              </a:rPr>
              <a:t>Better EUAW: </a:t>
            </a:r>
            <a:r>
              <a:rPr lang="en-US" sz="2400" dirty="0">
                <a:latin typeface="Times New Roman" panose="02020603050405020304" pitchFamily="18" charset="0"/>
                <a:cs typeface="Times New Roman" panose="02020603050405020304" pitchFamily="18" charset="0"/>
              </a:rPr>
              <a:t>Sunnyvale's higher EUAW suggests superior long-term investment returns.</a:t>
            </a:r>
          </a:p>
          <a:p>
            <a:pPr algn="just"/>
            <a:r>
              <a:rPr lang="en-US" sz="2400" b="1" dirty="0">
                <a:latin typeface="Times New Roman" panose="02020603050405020304" pitchFamily="18" charset="0"/>
                <a:cs typeface="Times New Roman" panose="02020603050405020304" pitchFamily="18" charset="0"/>
              </a:rPr>
              <a:t>Favorable NPV in Specific Cases: </a:t>
            </a:r>
            <a:r>
              <a:rPr lang="en-US" sz="2400" dirty="0">
                <a:latin typeface="Times New Roman" panose="02020603050405020304" pitchFamily="18" charset="0"/>
                <a:cs typeface="Times New Roman" panose="02020603050405020304" pitchFamily="18" charset="0"/>
              </a:rPr>
              <a:t>Sunnyvale displays a more favorable NPV in cases like Bank Loan Option 1 and Buyout through third-party dealer Option 1.</a:t>
            </a:r>
          </a:p>
          <a:p>
            <a:pPr algn="just"/>
            <a:r>
              <a:rPr lang="en-US" sz="2400" b="1" dirty="0">
                <a:latin typeface="Times New Roman" panose="02020603050405020304" pitchFamily="18" charset="0"/>
                <a:cs typeface="Times New Roman" panose="02020603050405020304" pitchFamily="18" charset="0"/>
              </a:rPr>
              <a:t>More Expensive Monthly Payments: </a:t>
            </a:r>
            <a:r>
              <a:rPr lang="en-US" sz="2400" dirty="0">
                <a:latin typeface="Times New Roman" panose="02020603050405020304" pitchFamily="18" charset="0"/>
                <a:cs typeface="Times New Roman" panose="02020603050405020304" pitchFamily="18" charset="0"/>
              </a:rPr>
              <a:t>Despite higher monthly payments in Sunnyvale, justified by higher salvage values and EUAW.</a:t>
            </a:r>
          </a:p>
          <a:p>
            <a:pPr algn="just"/>
            <a:r>
              <a:rPr lang="en-US" sz="2400" b="1" dirty="0">
                <a:latin typeface="Times New Roman" panose="02020603050405020304" pitchFamily="18" charset="0"/>
                <a:cs typeface="Times New Roman" panose="02020603050405020304" pitchFamily="18" charset="0"/>
              </a:rPr>
              <a:t>Consistent Negative NPV for Leases: </a:t>
            </a:r>
            <a:r>
              <a:rPr lang="en-US" sz="2400" dirty="0">
                <a:latin typeface="Times New Roman" panose="02020603050405020304" pitchFamily="18" charset="0"/>
                <a:cs typeface="Times New Roman" panose="02020603050405020304" pitchFamily="18" charset="0"/>
              </a:rPr>
              <a:t>Leasing options without buyout show consistent negative NPV, indicating less favorability.</a:t>
            </a:r>
          </a:p>
        </p:txBody>
      </p:sp>
      <p:pic>
        <p:nvPicPr>
          <p:cNvPr id="4" name="Picture 3">
            <a:extLst>
              <a:ext uri="{FF2B5EF4-FFF2-40B4-BE49-F238E27FC236}">
                <a16:creationId xmlns:a16="http://schemas.microsoft.com/office/drawing/2014/main" id="{B00D5D6C-B204-CC44-B771-0126ECF4B809}"/>
              </a:ext>
            </a:extLst>
          </p:cNvPr>
          <p:cNvPicPr>
            <a:picLocks noChangeAspect="1"/>
          </p:cNvPicPr>
          <p:nvPr/>
        </p:nvPicPr>
        <p:blipFill>
          <a:blip r:embed="rId2"/>
          <a:stretch>
            <a:fillRect/>
          </a:stretch>
        </p:blipFill>
        <p:spPr>
          <a:xfrm>
            <a:off x="10028978" y="5359480"/>
            <a:ext cx="2163022" cy="1498520"/>
          </a:xfrm>
          <a:prstGeom prst="rect">
            <a:avLst/>
          </a:prstGeom>
        </p:spPr>
      </p:pic>
    </p:spTree>
    <p:extLst>
      <p:ext uri="{BB962C8B-B14F-4D97-AF65-F5344CB8AC3E}">
        <p14:creationId xmlns:p14="http://schemas.microsoft.com/office/powerpoint/2010/main" val="357593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4228578" y="252282"/>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Analysis</a:t>
            </a:r>
          </a:p>
        </p:txBody>
      </p:sp>
      <p:pic>
        <p:nvPicPr>
          <p:cNvPr id="4" name="Content Placeholder 3">
            <a:extLst>
              <a:ext uri="{FF2B5EF4-FFF2-40B4-BE49-F238E27FC236}">
                <a16:creationId xmlns:a16="http://schemas.microsoft.com/office/drawing/2014/main" id="{A9AF977B-EC1F-EE92-BEE4-E0BC6DF77EAF}"/>
              </a:ext>
            </a:extLst>
          </p:cNvPr>
          <p:cNvPicPr>
            <a:picLocks noGrp="1" noChangeAspect="1"/>
          </p:cNvPicPr>
          <p:nvPr>
            <p:ph idx="1"/>
          </p:nvPr>
        </p:nvPicPr>
        <p:blipFill>
          <a:blip r:embed="rId2"/>
          <a:stretch>
            <a:fillRect/>
          </a:stretch>
        </p:blipFill>
        <p:spPr>
          <a:xfrm>
            <a:off x="362904" y="1239660"/>
            <a:ext cx="4921615" cy="3004961"/>
          </a:xfrm>
          <a:prstGeom prst="rect">
            <a:avLst/>
          </a:prstGeom>
        </p:spPr>
      </p:pic>
      <p:pic>
        <p:nvPicPr>
          <p:cNvPr id="5" name="Picture 4">
            <a:extLst>
              <a:ext uri="{FF2B5EF4-FFF2-40B4-BE49-F238E27FC236}">
                <a16:creationId xmlns:a16="http://schemas.microsoft.com/office/drawing/2014/main" id="{1E90B2F8-D49C-EBCC-9ADD-030C6068F113}"/>
              </a:ext>
            </a:extLst>
          </p:cNvPr>
          <p:cNvPicPr>
            <a:picLocks noChangeAspect="1"/>
          </p:cNvPicPr>
          <p:nvPr/>
        </p:nvPicPr>
        <p:blipFill>
          <a:blip r:embed="rId3"/>
          <a:stretch>
            <a:fillRect/>
          </a:stretch>
        </p:blipFill>
        <p:spPr>
          <a:xfrm>
            <a:off x="5324800" y="3726931"/>
            <a:ext cx="5257065" cy="3131069"/>
          </a:xfrm>
          <a:prstGeom prst="rect">
            <a:avLst/>
          </a:prstGeom>
        </p:spPr>
      </p:pic>
      <p:pic>
        <p:nvPicPr>
          <p:cNvPr id="6" name="Picture 5">
            <a:extLst>
              <a:ext uri="{FF2B5EF4-FFF2-40B4-BE49-F238E27FC236}">
                <a16:creationId xmlns:a16="http://schemas.microsoft.com/office/drawing/2014/main" id="{BC6D9497-B8C3-70BE-05A9-487400B3061C}"/>
              </a:ext>
            </a:extLst>
          </p:cNvPr>
          <p:cNvPicPr>
            <a:picLocks noChangeAspect="1"/>
          </p:cNvPicPr>
          <p:nvPr/>
        </p:nvPicPr>
        <p:blipFill>
          <a:blip r:embed="rId4"/>
          <a:stretch>
            <a:fillRect/>
          </a:stretch>
        </p:blipFill>
        <p:spPr>
          <a:xfrm>
            <a:off x="7183154" y="0"/>
            <a:ext cx="4992681" cy="3726931"/>
          </a:xfrm>
          <a:prstGeom prst="rect">
            <a:avLst/>
          </a:prstGeom>
        </p:spPr>
      </p:pic>
    </p:spTree>
    <p:extLst>
      <p:ext uri="{BB962C8B-B14F-4D97-AF65-F5344CB8AC3E}">
        <p14:creationId xmlns:p14="http://schemas.microsoft.com/office/powerpoint/2010/main" val="81499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1435-FC51-D914-199F-5D8EBF313B09}"/>
              </a:ext>
            </a:extLst>
          </p:cNvPr>
          <p:cNvSpPr>
            <a:spLocks noGrp="1"/>
          </p:cNvSpPr>
          <p:nvPr>
            <p:ph type="title"/>
          </p:nvPr>
        </p:nvSpPr>
        <p:spPr>
          <a:xfrm>
            <a:off x="1847859" y="649909"/>
            <a:ext cx="8911687" cy="1280890"/>
          </a:xfrm>
        </p:spPr>
        <p:txBody>
          <a:bodyPr/>
          <a:lstStyle/>
          <a:p>
            <a:r>
              <a:rPr lang="en-US" u="sng" dirty="0">
                <a:solidFill>
                  <a:srgbClr val="0070C0"/>
                </a:solidFill>
                <a:latin typeface="Times New Roman" panose="02020603050405020304" pitchFamily="18" charset="0"/>
                <a:cs typeface="Times New Roman" panose="02020603050405020304" pitchFamily="18" charset="0"/>
              </a:rPr>
              <a:t>Discussion</a:t>
            </a:r>
          </a:p>
        </p:txBody>
      </p:sp>
      <p:sp>
        <p:nvSpPr>
          <p:cNvPr id="3" name="Content Placeholder 2">
            <a:extLst>
              <a:ext uri="{FF2B5EF4-FFF2-40B4-BE49-F238E27FC236}">
                <a16:creationId xmlns:a16="http://schemas.microsoft.com/office/drawing/2014/main" id="{DDF01CD0-9D0C-656B-7107-6A49290A996D}"/>
              </a:ext>
            </a:extLst>
          </p:cNvPr>
          <p:cNvSpPr>
            <a:spLocks noGrp="1"/>
          </p:cNvSpPr>
          <p:nvPr>
            <p:ph idx="1"/>
          </p:nvPr>
        </p:nvSpPr>
        <p:spPr>
          <a:xfrm>
            <a:off x="980899" y="1472095"/>
            <a:ext cx="7609945" cy="4456995"/>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Examination of payment methods for a one-bedroom apartment provides key decision insights.</a:t>
            </a:r>
          </a:p>
          <a:p>
            <a:pPr algn="just"/>
            <a:r>
              <a:rPr lang="en-US" sz="2400" dirty="0">
                <a:latin typeface="Times New Roman" panose="02020603050405020304" pitchFamily="18" charset="0"/>
                <a:cs typeface="Times New Roman" panose="02020603050405020304" pitchFamily="18" charset="0"/>
              </a:rPr>
              <a:t>NPV computation over seven years considers one-time expenses, maintenance, loan repayments, and salvage value.</a:t>
            </a:r>
          </a:p>
          <a:p>
            <a:pPr algn="just"/>
            <a:r>
              <a:rPr lang="en-US" sz="2400" dirty="0">
                <a:latin typeface="Times New Roman" panose="02020603050405020304" pitchFamily="18" charset="0"/>
                <a:cs typeface="Times New Roman" panose="02020603050405020304" pitchFamily="18" charset="0"/>
              </a:rPr>
              <a:t>The viability and profitability of leases, bank loans, and full payments are assessed using NPV.</a:t>
            </a:r>
          </a:p>
          <a:p>
            <a:pPr algn="just"/>
            <a:r>
              <a:rPr lang="en-US" sz="2400" dirty="0">
                <a:latin typeface="Times New Roman" panose="02020603050405020304" pitchFamily="18" charset="0"/>
                <a:cs typeface="Times New Roman" panose="02020603050405020304" pitchFamily="18" charset="0"/>
              </a:rPr>
              <a:t>Consideration of salvage value and depreciation influences resale strategies.</a:t>
            </a:r>
          </a:p>
          <a:p>
            <a:pPr algn="just"/>
            <a:r>
              <a:rPr lang="en-US" sz="2400" dirty="0">
                <a:latin typeface="Times New Roman" panose="02020603050405020304" pitchFamily="18" charset="0"/>
                <a:cs typeface="Times New Roman" panose="02020603050405020304" pitchFamily="18" charset="0"/>
              </a:rPr>
              <a:t>Analysis of loan payback informs affordability and financing costs.</a:t>
            </a:r>
          </a:p>
        </p:txBody>
      </p:sp>
      <p:pic>
        <p:nvPicPr>
          <p:cNvPr id="4" name="Picture 3">
            <a:extLst>
              <a:ext uri="{FF2B5EF4-FFF2-40B4-BE49-F238E27FC236}">
                <a16:creationId xmlns:a16="http://schemas.microsoft.com/office/drawing/2014/main" id="{F8352A27-F945-1A6C-1880-6DF9C79B1D57}"/>
              </a:ext>
            </a:extLst>
          </p:cNvPr>
          <p:cNvPicPr>
            <a:picLocks noChangeAspect="1"/>
          </p:cNvPicPr>
          <p:nvPr/>
        </p:nvPicPr>
        <p:blipFill>
          <a:blip r:embed="rId2"/>
          <a:stretch>
            <a:fillRect/>
          </a:stretch>
        </p:blipFill>
        <p:spPr>
          <a:xfrm>
            <a:off x="8590845" y="3999701"/>
            <a:ext cx="3601156" cy="2858299"/>
          </a:xfrm>
          <a:prstGeom prst="rect">
            <a:avLst/>
          </a:prstGeom>
        </p:spPr>
      </p:pic>
    </p:spTree>
    <p:extLst>
      <p:ext uri="{BB962C8B-B14F-4D97-AF65-F5344CB8AC3E}">
        <p14:creationId xmlns:p14="http://schemas.microsoft.com/office/powerpoint/2010/main" val="70457667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2583</TotalTime>
  <Words>877</Words>
  <Application>Microsoft Macintosh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Times New Roman</vt:lpstr>
      <vt:lpstr>Wingdings</vt:lpstr>
      <vt:lpstr>Wingdings 3</vt:lpstr>
      <vt:lpstr>Wisp</vt:lpstr>
      <vt:lpstr>         ISE-200-Financial Methods For Engineers Evaluating Residential Investment Strategies</vt:lpstr>
      <vt:lpstr>Agenda</vt:lpstr>
      <vt:lpstr>Introduction</vt:lpstr>
      <vt:lpstr>Problem Identification </vt:lpstr>
      <vt:lpstr>Challenges</vt:lpstr>
      <vt:lpstr>Methods</vt:lpstr>
      <vt:lpstr>Results</vt:lpstr>
      <vt:lpstr>Analysis</vt:lpstr>
      <vt:lpstr>Discussion</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Methods For Engineers</dc:title>
  <dc:creator>Komal Devi</dc:creator>
  <cp:lastModifiedBy>Spartan</cp:lastModifiedBy>
  <cp:revision>17</cp:revision>
  <dcterms:created xsi:type="dcterms:W3CDTF">2023-05-04T22:01:25Z</dcterms:created>
  <dcterms:modified xsi:type="dcterms:W3CDTF">2024-05-04T05:19:04Z</dcterms:modified>
</cp:coreProperties>
</file>